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4" r:id="rId38"/>
    <p:sldId id="295" r:id="rId39"/>
    <p:sldId id="296" r:id="rId40"/>
    <p:sldId id="297" r:id="rId41"/>
    <p:sldId id="291" r:id="rId42"/>
    <p:sldId id="292" r:id="rId43"/>
    <p:sldId id="293" r:id="rId44"/>
    <p:sldId id="298" r:id="rId45"/>
    <p:sldId id="300" r:id="rId46"/>
    <p:sldId id="299" r:id="rId47"/>
    <p:sldId id="276" r:id="rId48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6.jpe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9140760" cy="144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D09502"/>
                </a:solidFill>
                <a:latin typeface="Calibri"/>
                <a:ea typeface="DejaVu Sans"/>
              </a:rPr>
              <a:t>BEZBEDNOST INFORMACIONIH SISTEMA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378080" y="5414040"/>
            <a:ext cx="639756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558ED5"/>
                </a:solidFill>
                <a:latin typeface="Calibri"/>
                <a:ea typeface="DejaVu Sans"/>
              </a:rPr>
              <a:t>3. TEMA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-152280" y="54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NAPAD “SAMO ŠIFRAT”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-274320" y="83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DOSTUPAN JE SAMO JEDAN ILI VIŠE ŠIFRATA. NA OSNOVU NjIH POKUŠAVA SE DOBITI OTVORENI TEKST ILI KljUČ.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POZNATO: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TRAŽI SE: T1,T2...Tn ili Š, DA BI SE DOŠLO DO T1,T2...Tn.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NAPAD “POZNAT OTVOREN TEKST”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DOSTUPAN JE JEDAN ILI VIŠE ŠIFRATA I OTVORENI TEKST ISTIH. NA OSNOVU NjIH POKUŠAVA SE DOBITI KljUČ ILI ALGORITAM.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POZNATO: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TRAŽI SE: Š, DA BI SE DOŠLO DO Tn+1,Tn+2,Txxx.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NAPAD “ODABRANI OTVOREN TEKST”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KRIPTOANALITIČAR BIRA OTVORENI TEKST KOJI ĆE BITI ŠIFROVAN I DOSTUPAN MU JE I TAJ ŠIFRAT.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POZNATO: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TRAŽI SE: Š, DA BI SE DOŠLO DO Tn+1,Tn+2,Txxx.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NAPAD “PRILAGODLjIV ODABRANI OTVOREN TEKST”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KRIPTOANALITIČAR BIRA OTVORENI TEKST KOJI ĆE BITI ŠIFROVAN I DOSTUPAN MU JE I TAJ ŠIFRAT, PA PRILAGOĐAVA OTVORENI TEKST PA PONOVO…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DRASTIČNO KRAĆE VREME RAZBIJANjA ŠIFRE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NAPAD “ODABRANI ŠIFRAT”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KRIPTOANALITIČAR BIRA OTVORENI TEKST KOJI ĆE BITI ŠIFROVAN I DOSTUPAN MU JE I TAJ ŠIFRAT, PA PRILAGOĐAVA 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OTVORENI TEKST PA PONOVO…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DRASTIČNO KRAĆE VREME RAZBIJANjA ŠIFRE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NAPAD “ODABRANI KLjUČ”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KRIPTOANALITIČAR ANALIZIRA VEZU IZMEĐU DVA ILI VIŠE KLJUČEVA KOJI MU NISU POZNATI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KORISTE SE NAPREDNE TEHNIKE KRIPTOANALIZE: DIFERENCIJALNA I LINEARNA KRIPTOANALIZA. 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TAKO JE “PAO” DES 1990. GODINE.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PRAKTIČNI ASPEKTI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SIMETRIČNI ŠIFARSKI SISTEM: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1. OSOBA A I OSOBA B USVAJAJU ŠIFARSKI ALGORITAM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2. OSOBA A I OSOBA B USVAJAJU KljUČ ZA ŠIFROVANjE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3. OSOBA A DOGOVORENIM KljUČEM ŠIFRUJE PORUKU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4. OSOBA B ISTIM KljUČEM </a:t>
            </a: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/>
              </a:rPr>
              <a:t>DEŠIFRUJE PORUKU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PRAKTIČNI ASPEKTI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SIMETRIČNI ŠIFARSKI SISTEM: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OSOBA C (UljEZ) DA NE BI SPROVODILA BRUTE-FORCE NAPAD, TREBA DA ZNA ALGORITAM I KljUČ.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ALGORITAM NE MORA DA BUDE TAJNA KOLIKO KLjUČ.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UKOLIKO KLjUČ BUDE “PROVALjEN”, SISTEM JE KOMPROMITOVAN.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PRAKTIČNI ASPEKTI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PROVALjEN ŠIFARSKI SISTEM OSIM PRISLUŠKIVANjA MOŽE DA BUDE I ŽRTVA PODMETNUTIH LAŽNIH INFORMACIJA.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600" b="1" strike="noStrike" spc="-1">
                <a:solidFill>
                  <a:srgbClr val="CE181E"/>
                </a:solidFill>
                <a:latin typeface="Calibri"/>
                <a:ea typeface="DejaVu Sans"/>
              </a:rPr>
              <a:t>DAKLE AKCENAT U ZAŠTITI KRIPTOSISTEMA JE NA ZAŠTITI TAJNOSTI KljUČEVA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RAZMENA KljUČEVA JE </a:t>
            </a: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/>
              </a:rPr>
              <a:t>NAJOSETLjIVIJA FAZA.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PRAKTIČNI ASPEKTI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-274320" y="101808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AKO POSTOJI VIŠE UČESNIKA U KOMUNIKACIJI, DOBRA PRAKSA JE DA </a:t>
            </a:r>
            <a:r>
              <a:rPr lang="en-US" sz="36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NE</a:t>
            </a: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KORISTE SVI ISTI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KljUČ</a:t>
            </a: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VEĆ SVAKI PAR UČESNIKA KORISTI SVOJ POSEBAN ŠIFARSKI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KljUČ</a:t>
            </a: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BROJ POTREBNIH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KLjUČEVA</a:t>
            </a: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 dirty="0">
              <a:latin typeface="Arial"/>
            </a:endParaRPr>
          </a:p>
          <a:p>
            <a:pPr marL="216000" indent="-213120" algn="ctr">
              <a:lnSpc>
                <a:spcPct val="100000"/>
              </a:lnSpc>
              <a:buClr>
                <a:srgbClr val="000000"/>
              </a:buClr>
            </a:pP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14613" y="3786190"/>
          <a:ext cx="2585594" cy="1603068"/>
        </p:xfrm>
        <a:graphic>
          <a:graphicData uri="http://schemas.openxmlformats.org/presentationml/2006/ole">
            <p:oleObj spid="_x0000_s1026" name="Equation" r:id="rId3" imgW="634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371600" y="609480"/>
            <a:ext cx="7769160" cy="624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1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RANjIVOSTI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ŠIFARSKIH SISTEMA</a:t>
            </a:r>
            <a:endParaRPr lang="en-US" sz="4400" b="0" strike="noStrike" spc="-1" dirty="0">
              <a:latin typeface="Arial"/>
            </a:endParaRPr>
          </a:p>
          <a:p>
            <a:pPr marL="514440" indent="-511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TEHNIKE NAPADA </a:t>
            </a:r>
            <a:endParaRPr lang="en-US" sz="4400" b="0" strike="noStrike" spc="-1" dirty="0">
              <a:latin typeface="Arial"/>
            </a:endParaRPr>
          </a:p>
          <a:p>
            <a:pPr marL="514440" indent="-511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PROTIVMERE</a:t>
            </a:r>
            <a:endParaRPr lang="en-US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400" b="0" strike="noStrike" spc="-1" dirty="0">
              <a:latin typeface="Arial"/>
            </a:endParaRPr>
          </a:p>
          <a:p>
            <a:pPr marL="514440" indent="-511200" algn="ctr">
              <a:lnSpc>
                <a:spcPct val="100000"/>
              </a:lnSpc>
            </a:pPr>
            <a:endParaRPr lang="en-US" sz="4400" b="0" strike="noStrike" spc="-1" dirty="0">
              <a:latin typeface="Arial"/>
            </a:endParaRPr>
          </a:p>
          <a:p>
            <a:pPr marL="514440" indent="-511200">
              <a:lnSpc>
                <a:spcPct val="100000"/>
              </a:lnSpc>
            </a:pPr>
            <a:endParaRPr lang="en-US" sz="44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371600" y="0"/>
            <a:ext cx="776916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254061"/>
                </a:solidFill>
                <a:latin typeface="Arial Black"/>
                <a:ea typeface="DejaVu Sans"/>
              </a:rPr>
              <a:t>3. TEMA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16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16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16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PRAKTIČNI ASPEKTI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0" y="928670"/>
            <a:ext cx="960012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</a:pPr>
            <a:r>
              <a:rPr lang="en-US" sz="36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POTREBNO VREME SUPERKOMPJUTERU (KOJI</a:t>
            </a:r>
            <a:endParaRPr lang="sr-Latn-RS" sz="3600" b="1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</a:pPr>
            <a:r>
              <a:rPr lang="en-US" sz="36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MO</a:t>
            </a:r>
            <a:r>
              <a:rPr lang="sr-Latn-RS" sz="36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ŽE DA GENERIŠE 1,000,000 KLjUČEVA U 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</a:pPr>
            <a:r>
              <a:rPr lang="sr-Latn-RS" sz="36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SEKUNDI DA PROBA SVE KOMBINACIJE KLjUČA: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</a:pPr>
            <a:endParaRPr lang="sr-Latn-RS" sz="36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</a:pP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714620"/>
          <a:ext cx="8501122" cy="250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 smtClean="0"/>
                        <a:t>DUŽINA KLjUČA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POTREBNO VREME</a:t>
                      </a:r>
                      <a:endParaRPr lang="en-US" sz="32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2285 </a:t>
                      </a:r>
                      <a:r>
                        <a:rPr lang="en-US" sz="3200" dirty="0" err="1" smtClean="0"/>
                        <a:t>godina</a:t>
                      </a:r>
                      <a:endParaRPr lang="en-US" sz="32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585000 </a:t>
                      </a:r>
                      <a:r>
                        <a:rPr lang="en-US" sz="3200" dirty="0" err="1" smtClean="0"/>
                        <a:t>godina</a:t>
                      </a:r>
                      <a:endParaRPr lang="en-US" sz="32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14546" y="3357562"/>
          <a:ext cx="571504" cy="504268"/>
        </p:xfrm>
        <a:graphic>
          <a:graphicData uri="http://schemas.openxmlformats.org/presentationml/2006/ole">
            <p:oleObj spid="_x0000_s2050" name="Equation" r:id="rId3" imgW="215640" imgH="1904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14546" y="4000504"/>
          <a:ext cx="571500" cy="504825"/>
        </p:xfrm>
        <a:graphic>
          <a:graphicData uri="http://schemas.openxmlformats.org/presentationml/2006/ole">
            <p:oleObj spid="_x0000_s2051" name="Equation" r:id="rId4" imgW="215640" imgH="19044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163763" y="4643438"/>
          <a:ext cx="673100" cy="504825"/>
        </p:xfrm>
        <a:graphic>
          <a:graphicData uri="http://schemas.openxmlformats.org/presentationml/2006/ole">
            <p:oleObj spid="_x0000_s2052" name="Equation" r:id="rId5" imgW="253800" imgH="1904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572132" y="4608525"/>
          <a:ext cx="1952625" cy="606425"/>
        </p:xfrm>
        <a:graphic>
          <a:graphicData uri="http://schemas.openxmlformats.org/presentationml/2006/ole">
            <p:oleObj spid="_x0000_s2053" name="Equation" r:id="rId6" imgW="736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PRAKTIČNI ASPEKTI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0" y="928670"/>
            <a:ext cx="9001156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</a:pPr>
            <a:r>
              <a:rPr lang="sr-Latn-RS" sz="36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POSTOJE SPECIJALIZOVANE MAŠINE (PARALELNO PROCESIRANjE –PODELA POSLA) PROJEKTOVANE SPECIJALNO ZA TAJ ZADATAK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</a:pPr>
            <a:endParaRPr lang="sr-Latn-RS" sz="36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</a:pP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  <a:ea typeface="DejaVu Sans"/>
              </a:rPr>
              <a:t>PERFORMANSE TAKVE MAŠINE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397000"/>
          <a:ext cx="9143995" cy="624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50"/>
                <a:gridCol w="1357325"/>
                <a:gridCol w="1071570"/>
                <a:gridCol w="1214446"/>
                <a:gridCol w="1602234"/>
                <a:gridCol w="1306285"/>
                <a:gridCol w="1306285"/>
              </a:tblGrid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CENA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40bit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56bit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64bit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80bit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112bit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128bit</a:t>
                      </a:r>
                      <a:endParaRPr lang="en-US" sz="2800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$100K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2s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35h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1g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70,000g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0.2s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3.5h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37d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7000g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$10M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0.02s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21m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4d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700g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$100M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2ms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2m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9h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70g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0.2ms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13s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1h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7g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$10B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0.02ms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1s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5.4m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245d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$100B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2µs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0.1s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32s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24d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15140" y="2214554"/>
          <a:ext cx="1071570" cy="642942"/>
        </p:xfrm>
        <a:graphic>
          <a:graphicData uri="http://schemas.openxmlformats.org/presentationml/2006/ole">
            <p:oleObj spid="_x0000_s4098" name="Equation" r:id="rId3" imgW="380880" imgH="2286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643709" y="3000372"/>
          <a:ext cx="1071563" cy="642937"/>
        </p:xfrm>
        <a:graphic>
          <a:graphicData uri="http://schemas.openxmlformats.org/presentationml/2006/ole">
            <p:oleObj spid="_x0000_s4099" name="Equation" r:id="rId4" imgW="380880" imgH="2286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643710" y="3857632"/>
          <a:ext cx="1071562" cy="642938"/>
        </p:xfrm>
        <a:graphic>
          <a:graphicData uri="http://schemas.openxmlformats.org/presentationml/2006/ole">
            <p:oleObj spid="_x0000_s4100" name="Equation" r:id="rId5" imgW="380880" imgH="22860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643702" y="4572012"/>
          <a:ext cx="1071562" cy="642938"/>
        </p:xfrm>
        <a:graphic>
          <a:graphicData uri="http://schemas.openxmlformats.org/presentationml/2006/ole">
            <p:oleObj spid="_x0000_s4101" name="Equation" r:id="rId6" imgW="380880" imgH="22860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643702" y="5357826"/>
          <a:ext cx="1071562" cy="642938"/>
        </p:xfrm>
        <a:graphic>
          <a:graphicData uri="http://schemas.openxmlformats.org/presentationml/2006/ole">
            <p:oleObj spid="_x0000_s4102" name="Equation" r:id="rId7" imgW="380880" imgH="228600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697663" y="6143625"/>
          <a:ext cx="963612" cy="642938"/>
        </p:xfrm>
        <a:graphic>
          <a:graphicData uri="http://schemas.openxmlformats.org/presentationml/2006/ole">
            <p:oleObj spid="_x0000_s4103" name="Equation" r:id="rId8" imgW="342720" imgH="22860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97663" y="6929438"/>
          <a:ext cx="963612" cy="642937"/>
        </p:xfrm>
        <a:graphic>
          <a:graphicData uri="http://schemas.openxmlformats.org/presentationml/2006/ole">
            <p:oleObj spid="_x0000_s4104" name="Equation" r:id="rId9" imgW="342720" imgH="22860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7929586" y="2214554"/>
          <a:ext cx="1071562" cy="642937"/>
        </p:xfrm>
        <a:graphic>
          <a:graphicData uri="http://schemas.openxmlformats.org/presentationml/2006/ole">
            <p:oleObj spid="_x0000_s4105" name="Equation" r:id="rId10" imgW="380880" imgH="228600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7929594" y="3000377"/>
          <a:ext cx="1071562" cy="642937"/>
        </p:xfrm>
        <a:graphic>
          <a:graphicData uri="http://schemas.openxmlformats.org/presentationml/2006/ole">
            <p:oleObj spid="_x0000_s4106" name="Equation" r:id="rId11" imgW="380880" imgH="22860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7929586" y="3786194"/>
          <a:ext cx="1071562" cy="642938"/>
        </p:xfrm>
        <a:graphic>
          <a:graphicData uri="http://schemas.openxmlformats.org/presentationml/2006/ole">
            <p:oleObj spid="_x0000_s4107" name="Equation" r:id="rId12" imgW="380880" imgH="228600" progId="Equation.3">
              <p:embed/>
            </p:oleObj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929586" y="4572013"/>
          <a:ext cx="1071562" cy="642937"/>
        </p:xfrm>
        <a:graphic>
          <a:graphicData uri="http://schemas.openxmlformats.org/presentationml/2006/ole">
            <p:oleObj spid="_x0000_s4108" name="Equation" r:id="rId13" imgW="380880" imgH="228600" progId="Equation.3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7929586" y="5357830"/>
          <a:ext cx="1071562" cy="642938"/>
        </p:xfrm>
        <a:graphic>
          <a:graphicData uri="http://schemas.openxmlformats.org/presentationml/2006/ole">
            <p:oleObj spid="_x0000_s4109" name="Equation" r:id="rId14" imgW="380880" imgH="228600" progId="Equation.3">
              <p:embed/>
            </p:oleObj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7929594" y="6143649"/>
          <a:ext cx="1071562" cy="642937"/>
        </p:xfrm>
        <a:graphic>
          <a:graphicData uri="http://schemas.openxmlformats.org/presentationml/2006/ole">
            <p:oleObj spid="_x0000_s4110" name="Equation" r:id="rId15" imgW="380880" imgH="228600" progId="Equation.3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7929594" y="6929466"/>
          <a:ext cx="1071562" cy="642938"/>
        </p:xfrm>
        <a:graphic>
          <a:graphicData uri="http://schemas.openxmlformats.org/presentationml/2006/ole">
            <p:oleObj spid="_x0000_s4111" name="Equation" r:id="rId16" imgW="380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  <a:ea typeface="DejaVu Sans"/>
              </a:rPr>
              <a:t>PERFORMANSE TAKVE MAŠINE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397000"/>
          <a:ext cx="9143995" cy="2340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50"/>
                <a:gridCol w="1357325"/>
                <a:gridCol w="1071570"/>
                <a:gridCol w="1214446"/>
                <a:gridCol w="1602234"/>
                <a:gridCol w="1306285"/>
                <a:gridCol w="1306285"/>
              </a:tblGrid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CENA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40bit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56bit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64bit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80bit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112bit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128bit</a:t>
                      </a:r>
                      <a:endParaRPr lang="en-US" sz="2800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</a:t>
                      </a:r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</a:t>
                      </a:r>
                      <a:r>
                        <a:rPr lang="sr-Latn-RS" sz="2800" dirty="0" smtClean="0"/>
                        <a:t>2</a:t>
                      </a:r>
                      <a:r>
                        <a:rPr lang="en-US" sz="2800" dirty="0" smtClean="0"/>
                        <a:t>µ</a:t>
                      </a:r>
                      <a:r>
                        <a:rPr lang="sr-Latn-RS" sz="2800" dirty="0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0.01s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2.4d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$1</a:t>
                      </a:r>
                      <a:r>
                        <a:rPr lang="en-US" sz="2800" dirty="0" smtClean="0"/>
                        <a:t>0T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0.</a:t>
                      </a:r>
                      <a:r>
                        <a:rPr lang="en-US" sz="2800" dirty="0" smtClean="0"/>
                        <a:t>0</a:t>
                      </a:r>
                      <a:r>
                        <a:rPr lang="sr-Latn-RS" sz="2800" dirty="0" smtClean="0"/>
                        <a:t>2µs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</a:t>
                      </a:r>
                      <a:r>
                        <a:rPr lang="sr-Latn-RS" sz="2800" dirty="0" smtClean="0"/>
                        <a:t>3</a:t>
                      </a: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67513" y="2214563"/>
          <a:ext cx="965200" cy="642937"/>
        </p:xfrm>
        <a:graphic>
          <a:graphicData uri="http://schemas.openxmlformats.org/presentationml/2006/ole">
            <p:oleObj spid="_x0000_s63490" name="Equation" r:id="rId3" imgW="342720" imgH="2286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697663" y="3000375"/>
          <a:ext cx="963612" cy="642938"/>
        </p:xfrm>
        <a:graphic>
          <a:graphicData uri="http://schemas.openxmlformats.org/presentationml/2006/ole">
            <p:oleObj spid="_x0000_s63491" name="Equation" r:id="rId4" imgW="342720" imgH="22860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97663" y="6929438"/>
          <a:ext cx="963612" cy="642937"/>
        </p:xfrm>
        <a:graphic>
          <a:graphicData uri="http://schemas.openxmlformats.org/presentationml/2006/ole">
            <p:oleObj spid="_x0000_s63496" name="Equation" r:id="rId5" imgW="342720" imgH="22860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7929586" y="2214554"/>
          <a:ext cx="1071562" cy="642937"/>
        </p:xfrm>
        <a:graphic>
          <a:graphicData uri="http://schemas.openxmlformats.org/presentationml/2006/ole">
            <p:oleObj spid="_x0000_s63497" name="Equation" r:id="rId6" imgW="380880" imgH="228600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7929594" y="3000377"/>
          <a:ext cx="1071562" cy="642937"/>
        </p:xfrm>
        <a:graphic>
          <a:graphicData uri="http://schemas.openxmlformats.org/presentationml/2006/ole">
            <p:oleObj spid="_x0000_s63498" name="Equation" r:id="rId7" imgW="380880" imgH="228600" progId="Equation.3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7929594" y="6929466"/>
          <a:ext cx="1071562" cy="642938"/>
        </p:xfrm>
        <a:graphic>
          <a:graphicData uri="http://schemas.openxmlformats.org/presentationml/2006/ole">
            <p:oleObj spid="_x0000_s63503" name="Equation" r:id="rId8" imgW="380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558ED5"/>
                </a:solidFill>
                <a:latin typeface="Calibri"/>
                <a:ea typeface="DejaVu Sans"/>
              </a:rPr>
              <a:t>KINESKA LUTRIJA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97663" y="6929438"/>
          <a:ext cx="963612" cy="642937"/>
        </p:xfrm>
        <a:graphic>
          <a:graphicData uri="http://schemas.openxmlformats.org/presentationml/2006/ole">
            <p:oleObj spid="_x0000_s64516" name="Equation" r:id="rId3" imgW="342720" imgH="228600" progId="Equation.3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7929594" y="6929466"/>
          <a:ext cx="1071562" cy="642938"/>
        </p:xfrm>
        <a:graphic>
          <a:graphicData uri="http://schemas.openxmlformats.org/presentationml/2006/ole">
            <p:oleObj spid="_x0000_s64519" name="Equation" r:id="rId4" imgW="380880" imgH="228600" progId="Equation.3">
              <p:embed/>
            </p:oleObj>
          </a:graphicData>
        </a:graphic>
      </p:graphicFrame>
      <p:pic>
        <p:nvPicPr>
          <p:cNvPr id="64521" name="Picture 9" descr="https://encrypted-tbn0.gstatic.com/images?q=tbn:ANd9GcQoI6GFN97Xisx6HRYG1KF6g8dhjALQp8Dy-wa1mcMuYbnzIrBa6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53" y="857232"/>
            <a:ext cx="8997241" cy="58579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00010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PREMISE: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SVAKI TV U KINI IMA UGRA</a:t>
            </a:r>
            <a:r>
              <a:rPr lang="sr-Latn-RS" sz="3200" b="1" dirty="0" smtClean="0"/>
              <a:t>ĐEN KRIPTOANALITIČKI ČIP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KROZ TV SIGNAL SE ŠALjU PODSKUPOVI ZA ANALIZU (ŠIFRAT/OTVORENI TEKST) –PARALELNO PROCESIRANjE</a:t>
            </a:r>
          </a:p>
          <a:p>
            <a:pPr algn="just">
              <a:buFont typeface="Arial" pitchFamily="34" charset="0"/>
              <a:buChar char="•"/>
            </a:pPr>
            <a:r>
              <a:rPr lang="sr-Latn-RS" sz="3200" b="1" dirty="0" smtClean="0"/>
              <a:t> JAVNO JE POZNATA NAGRADA ZA ONOGA KO PRIJAVI OTKRIVENI KLjUČ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500174"/>
            <a:ext cx="7446361" cy="42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6" name="Picture 14" descr="https://www.mobygames.com/images/shots/l/778988-star-wars-galactic-defense-ipad-screenshot-the-imperial-you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857232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558ED5"/>
                </a:solidFill>
                <a:latin typeface="Calibri"/>
                <a:ea typeface="DejaVu Sans"/>
              </a:rPr>
              <a:t>KINESKA LUTRIJA</a:t>
            </a: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  <a:ea typeface="DejaVu Sans"/>
              </a:rPr>
              <a:t> -PERFORMANSE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97663" y="6929438"/>
          <a:ext cx="963612" cy="642937"/>
        </p:xfrm>
        <a:graphic>
          <a:graphicData uri="http://schemas.openxmlformats.org/presentationml/2006/ole">
            <p:oleObj spid="_x0000_s65540" name="Equation" r:id="rId3" imgW="342720" imgH="228600" progId="Equation.3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7929594" y="6929466"/>
          <a:ext cx="1071562" cy="642938"/>
        </p:xfrm>
        <a:graphic>
          <a:graphicData uri="http://schemas.openxmlformats.org/presentationml/2006/ole">
            <p:oleObj spid="_x0000_s65543" name="Equation" r:id="rId4" imgW="380880" imgH="228600" progId="Equation.3">
              <p:embed/>
            </p:oleObj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142984"/>
          <a:ext cx="9144000" cy="180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52"/>
                <a:gridCol w="3571900"/>
                <a:gridCol w="4286248"/>
              </a:tblGrid>
              <a:tr h="434344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KLjUČ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SVAKI STANOVNIK</a:t>
                      </a:r>
                      <a:r>
                        <a:rPr lang="sr-Latn-RS" baseline="0" dirty="0" smtClean="0"/>
                        <a:t> IMA TV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SVAKI DESETI STANOVNIK IMA TV</a:t>
                      </a:r>
                      <a:endParaRPr lang="en-US" dirty="0"/>
                    </a:p>
                  </a:txBody>
                  <a:tcPr/>
                </a:tc>
              </a:tr>
              <a:tr h="434344"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 smtClean="0"/>
                        <a:t>56bit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 smtClean="0"/>
                        <a:t>61sec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 smtClean="0"/>
                        <a:t>10min</a:t>
                      </a:r>
                      <a:endParaRPr lang="en-US" sz="2400" b="1" dirty="0"/>
                    </a:p>
                  </a:txBody>
                  <a:tcPr/>
                </a:tc>
              </a:tr>
              <a:tr h="434344"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 smtClean="0"/>
                        <a:t>64bit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 smtClean="0"/>
                        <a:t>4,3h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 smtClean="0"/>
                        <a:t>43h</a:t>
                      </a:r>
                      <a:endParaRPr lang="en-US" sz="2400" b="1" dirty="0"/>
                    </a:p>
                  </a:txBody>
                  <a:tcPr/>
                </a:tc>
              </a:tr>
              <a:tr h="434344"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 smtClean="0"/>
                        <a:t>128bit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28860" y="2500306"/>
          <a:ext cx="1690699" cy="428628"/>
        </p:xfrm>
        <a:graphic>
          <a:graphicData uri="http://schemas.openxmlformats.org/presentationml/2006/ole">
            <p:oleObj spid="_x0000_s65544" name="Equation" r:id="rId5" imgW="901440" imgH="228600" progId="Equation.3">
              <p:embed/>
            </p:oleObj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6167460" y="2500306"/>
          <a:ext cx="1690688" cy="428625"/>
        </p:xfrm>
        <a:graphic>
          <a:graphicData uri="http://schemas.openxmlformats.org/presentationml/2006/ole">
            <p:oleObj spid="_x0000_s65545" name="Equation" r:id="rId6" imgW="901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71414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  <a:ea typeface="DejaVu Sans"/>
              </a:rPr>
              <a:t>BIORAČUNARI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67586" name="Picture 2" descr="https://dw8stlw9qt0iz.cloudfront.net/ojvuwmlCEoEJUaJU_GRJRk05jrA=/750x450/filters:format(jpeg):quality(75)/s3.amazonaws.com/curiosity.content-sync/curiosity-topic-assets-allyears/2016/04/biocomputers-are-powered-by-proteins-and-could-blow-supercomputers-away-curiosity/thumbnail_standa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37" y="0"/>
            <a:ext cx="9167837" cy="5500702"/>
          </a:xfrm>
          <a:prstGeom prst="rect">
            <a:avLst/>
          </a:prstGeom>
          <a:noFill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73533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 descr="Image result for biocomp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-24"/>
            <a:ext cx="6858048" cy="68580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00010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 AKO PROJEKTUJEMO BIORAČUNAR KOJI IMA         ĆELIJA, OD KOJIH SVAKA MOŽE DA VRŠI        PRORAČUNA U SEKUNDI, PERFORMANSE BI BILE SLEDEĆE:</a:t>
            </a:r>
            <a:endParaRPr lang="en-US" sz="32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71538" y="1455951"/>
          <a:ext cx="714380" cy="544289"/>
        </p:xfrm>
        <a:graphic>
          <a:graphicData uri="http://schemas.openxmlformats.org/presentationml/2006/ole">
            <p:oleObj spid="_x0000_s67590" name="Equation" r:id="rId6" imgW="266400" imgH="203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42990" y="1954202"/>
          <a:ext cx="614366" cy="546104"/>
        </p:xfrm>
        <a:graphic>
          <a:graphicData uri="http://schemas.openxmlformats.org/presentationml/2006/ole">
            <p:oleObj spid="_x0000_s67591" name="Equation" r:id="rId7" imgW="228600" imgH="203040" progId="Equation.3">
              <p:embed/>
            </p:oleObj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3071810"/>
          <a:ext cx="914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 smtClean="0"/>
                        <a:t>DUŽINA</a:t>
                      </a:r>
                      <a:r>
                        <a:rPr lang="sr-Latn-RS" sz="3200" baseline="0" dirty="0" smtClean="0"/>
                        <a:t> KLjUČA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 smtClean="0"/>
                        <a:t>POTREBNO VREME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56bit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70mS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64bit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0,2S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128bit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32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334137" y="4857760"/>
          <a:ext cx="1238259" cy="530682"/>
        </p:xfrm>
        <a:graphic>
          <a:graphicData uri="http://schemas.openxmlformats.org/presentationml/2006/ole">
            <p:oleObj spid="_x0000_s67592" name="Equation" r:id="rId8" imgW="533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GRANICE MOGUĆEG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dirty="0" smtClean="0"/>
              <a:t> </a:t>
            </a:r>
            <a:r>
              <a:rPr lang="sr-Latn-RS" sz="3200" b="1" dirty="0" smtClean="0"/>
              <a:t>DRUGI ZAKON TERMODINAMIKE – ZA PROMENU STANjA NEKE MATERIJE (BIT INFORMACIJE) MINIMALNA POTREBNA KOLIČINA ENERGIJE JE k*T, GDE JE k BOLCMANOVA KONSTANTA =                      , A T APSOLUTNA TEMPERATURA SISTEMA/MATERIJE)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00760" y="3000372"/>
          <a:ext cx="2444766" cy="500066"/>
        </p:xfrm>
        <a:graphic>
          <a:graphicData uri="http://schemas.openxmlformats.org/presentationml/2006/ole">
            <p:oleObj spid="_x0000_s68610" name="Equation" r:id="rId3" imgW="1117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GRANICE MOGUĆEG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dirty="0" smtClean="0"/>
              <a:t> </a:t>
            </a:r>
            <a:r>
              <a:rPr lang="sr-Latn-RS" sz="3200" b="1" dirty="0" smtClean="0"/>
              <a:t>SUNCE TOKOM JEDNE GODINE EMITUJE                 </a:t>
            </a:r>
          </a:p>
          <a:p>
            <a:r>
              <a:rPr lang="sr-Latn-RS" sz="3200" b="1" dirty="0" smtClean="0"/>
              <a:t>                  ENERGIJE.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TEMPERATURA UNIVERZUMA JE        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TA ENERGIJA JE DOVOLjNA ZA PROMENU SVIH MOGUĆIH VREDNOSTI NA 187bit-NOM BROJAČU (ALI BEZ DALjEG KORISNOG IZRAČUNAVANjA).</a:t>
            </a:r>
          </a:p>
          <a:p>
            <a:endParaRPr lang="sr-Latn-RS" sz="3200" b="1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2844" y="1500188"/>
          <a:ext cx="1862137" cy="500062"/>
        </p:xfrm>
        <a:graphic>
          <a:graphicData uri="http://schemas.openxmlformats.org/presentationml/2006/ole">
            <p:oleObj spid="_x0000_s69634" name="Equation" r:id="rId3" imgW="85068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58016" y="2000240"/>
          <a:ext cx="861225" cy="500066"/>
        </p:xfrm>
        <a:graphic>
          <a:graphicData uri="http://schemas.openxmlformats.org/presentationml/2006/ole">
            <p:oleObj spid="_x0000_s69635" name="Equation" r:id="rId4" imgW="393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GRANICE MOGUĆEG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dirty="0" smtClean="0"/>
              <a:t> </a:t>
            </a:r>
            <a:r>
              <a:rPr lang="sr-Latn-RS" sz="3200" b="1" dirty="0" smtClean="0"/>
              <a:t>AKO BI SKUPLjALI SVU SUNČEVU ENERGIJU ZA 192bit-NI BROJAČ, KOLIKO VREMENA BI NAM BILO POTREBNO?</a:t>
            </a:r>
          </a:p>
          <a:p>
            <a:endParaRPr lang="en-US" dirty="0"/>
          </a:p>
        </p:txBody>
      </p:sp>
      <p:pic>
        <p:nvPicPr>
          <p:cNvPr id="70661" name="Picture 5" descr="Image result for QUESTION 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3972029" cy="264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2" y="30003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GODINE!!!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468000"/>
            <a:ext cx="822636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558ED5"/>
                </a:solidFill>
                <a:latin typeface="Calibri"/>
                <a:ea typeface="DejaVu Sans"/>
              </a:rPr>
              <a:t>RANjIVOSTI ŠIFARSKIH SISTEMA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0" y="1566720"/>
            <a:ext cx="9140760" cy="28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“FABRIČKE GREŠKE”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“INSAJDERSKE INFORMACIJE”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POZNAT “OTVORENI SADRŽAJ”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PRESRETNUTI KljUČEVI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PROVALjEN ALGORITAM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GRANICE MOGUĆEG -ZAKLjUČAK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BRUTE FORCE NAPADI NA 256bit-NE KLjUČEVE NEĆE BITI MOGUĆI SVE DOK RAČUNARI NE BUDU NAPRAVLjENI OD NEČEGA ŠTO NIJE MATERIJA!!!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1086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FAKTORISANjE KAO TEHNIKA NAPADA NA ASIMETRIČNE ŠIFARSKE SISTEME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SAVREMENI ALGORITMI GENERIŠU KLjUČEVE PO PRINCIPU MNOŽENjA DVA VELIKA PROSTA BROJA (JEDNOSMERNA FUNKCIJA)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</a:t>
            </a:r>
            <a:r>
              <a:rPr lang="sr-Latn-RS" sz="3200" b="1" dirty="0" smtClean="0">
                <a:solidFill>
                  <a:srgbClr val="00B050"/>
                </a:solidFill>
              </a:rPr>
              <a:t>LAKO JE DOBITI REZULTAT MNOŽENjA DVA VELIKA PROSTA BROJA.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solidFill>
                  <a:srgbClr val="FF0000"/>
                </a:solidFill>
              </a:rPr>
              <a:t> TEŠKO JE FAKTORISATI TAKO DOBIJENI PROIZVOD NA </a:t>
            </a:r>
            <a:r>
              <a:rPr lang="sr-Latn-RS" sz="3200" b="1" u="sng" dirty="0" smtClean="0">
                <a:solidFill>
                  <a:srgbClr val="FF0000"/>
                </a:solidFill>
              </a:rPr>
              <a:t>BAŠ TA DVA</a:t>
            </a:r>
            <a:r>
              <a:rPr lang="sr-Latn-RS" sz="3200" b="1" dirty="0" smtClean="0">
                <a:solidFill>
                  <a:srgbClr val="FF0000"/>
                </a:solidFill>
              </a:rPr>
              <a:t> PROSTA BROJA!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1086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FAKTORISANjE KAO TEHNIKA NAPADA NA ASIMETRIČNE ŠIFARSKE SISTEME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AKTUELNI SU RSA ALGORITMI SA 512bit-NIM KLjUČEM, I SMATRAJU SE DOVOLjNO SIGURNIM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MEĐUTIM, MASOVNA UPOTREBA INTERNETA I VELIKI BROJ RAČUNARA NA NjEMU, DOVODE DO SITUACIJE DA JEDAN DOBRO DISTRIBUIRAN RAČUNARSKI CRV MOŽE NA INTERNETU DA ODRADI TAJ POSAO ZA JEDAN VIKEND...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1086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pc="-1" dirty="0" smtClean="0">
                <a:solidFill>
                  <a:srgbClr val="558ED5"/>
                </a:solidFill>
                <a:latin typeface="Calibri"/>
              </a:rPr>
              <a:t>REALNE I PROCENjENE MOGUĆNOSTI FAKTORISANjA U PROTOKU VREMENA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7290" y="1571612"/>
          <a:ext cx="678661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305"/>
                <a:gridCol w="3393305"/>
              </a:tblGrid>
              <a:tr h="302590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 smtClean="0"/>
                        <a:t>GODINA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DUŽINA KLjUČA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1995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1024bit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2005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2048bit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2015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4096bit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2025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8192bit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2035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16384bit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2045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32768bit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1086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RIVESTOVE OPTIMISTIČKE PREPORUKE ZA BEZBEDNU DUŽINU KLjUČA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7290" y="1571612"/>
          <a:ext cx="678661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3857652"/>
              </a:tblGrid>
              <a:tr h="302590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 smtClean="0"/>
                        <a:t>GODINA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DUŽINA KLjUČA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1990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398/515/1289bit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1995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405/542/1399bit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2000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422/572/1512bit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2005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439/602/1628bit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2010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455/631/1754bit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2015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472/661/1884bit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2020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489/677/2017bit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71414"/>
            <a:ext cx="9445680" cy="944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“ROĐENDANSKI NAPAD” NA JEDNOSMERNE FUNKCIJE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POSTOJE DVA OPTIMIZOVANA NAPADA POGAĐANjEM NA JEDNOSMERNE FUNKCIJE: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3200" b="1" dirty="0" smtClean="0"/>
              <a:t> ZA POZNATU HEŠ VREDNOST H(M) PORUKE M, NAPADAČ ZA CILj IMA DA KREIRA NOVI HEŠ H(M’) KOJI JE JEDNAK H(M).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71414"/>
            <a:ext cx="9445680" cy="944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“ROĐENDANSKI NAPAD” NA JEDNOSMERNE FUNKCIJE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sr-Latn-RS" sz="3200" b="1" dirty="0" smtClean="0"/>
              <a:t> NAPADAČ TRAŽI DVE SLUČAJNE PORUKE M I M’, ZA KOJE VAŽI:</a:t>
            </a:r>
          </a:p>
          <a:p>
            <a:pPr marL="514350" indent="-514350"/>
            <a:endParaRPr lang="sr-Latn-RS" sz="3200" b="1" dirty="0" smtClean="0"/>
          </a:p>
          <a:p>
            <a:pPr marL="514350" indent="-514350" algn="ctr"/>
            <a:r>
              <a:rPr lang="sr-Latn-RS" sz="3200" b="1" dirty="0" smtClean="0"/>
              <a:t>H(M)=H(M’)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71414"/>
            <a:ext cx="9445680" cy="944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“ROĐENDANSKI NAPAD” NA JEDNOSMERNE FUNKCIJE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r-Latn-RS" sz="3200" b="1" dirty="0" smtClean="0"/>
              <a:t>KOLIKO OSOBA TREBA DA BUDE U </a:t>
            </a:r>
          </a:p>
          <a:p>
            <a:pPr marL="514350" indent="-514350"/>
            <a:r>
              <a:rPr lang="sr-Latn-RS" sz="3200" b="1" dirty="0" smtClean="0"/>
              <a:t>PROSTORIJI DA BI BILO VEROVATNIJE DA JE </a:t>
            </a:r>
          </a:p>
          <a:p>
            <a:pPr marL="514350" indent="-514350"/>
            <a:r>
              <a:rPr lang="sr-Latn-RS" sz="3200" b="1" dirty="0" smtClean="0"/>
              <a:t>NEKO ROĐEN </a:t>
            </a:r>
            <a:r>
              <a:rPr lang="sr-Latn-RS" sz="3200" b="1" dirty="0" smtClean="0">
                <a:solidFill>
                  <a:srgbClr val="FF0000"/>
                </a:solidFill>
              </a:rPr>
              <a:t>ISTOG DATUMA KADA I VI </a:t>
            </a:r>
          </a:p>
          <a:p>
            <a:pPr marL="514350" indent="-514350"/>
            <a:r>
              <a:rPr lang="sr-Latn-RS" sz="3200" b="1" dirty="0" smtClean="0"/>
              <a:t>NEGO DA NIJE?</a:t>
            </a:r>
          </a:p>
          <a:p>
            <a:pPr marL="514350" indent="-514350" algn="ctr"/>
            <a:r>
              <a:rPr lang="sr-Latn-RS" sz="7200" b="1" dirty="0" smtClean="0">
                <a:solidFill>
                  <a:srgbClr val="00B050"/>
                </a:solidFill>
              </a:rPr>
              <a:t>253</a:t>
            </a:r>
            <a:endParaRPr lang="en-US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71414"/>
            <a:ext cx="9445680" cy="944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“ROĐENDANSKI NAPAD” NA JEDNOSMERNE FUNKCIJE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r-Latn-RS" sz="3200" b="1" dirty="0" smtClean="0"/>
              <a:t>KOLIKO OSOBA TREBA DA BUDE U </a:t>
            </a:r>
          </a:p>
          <a:p>
            <a:pPr marL="514350" indent="-514350"/>
            <a:r>
              <a:rPr lang="sr-Latn-RS" sz="3200" b="1" dirty="0" smtClean="0"/>
              <a:t>PROSTORIJI DA BI BILO VEROVATNIJE DA </a:t>
            </a:r>
          </a:p>
          <a:p>
            <a:pPr marL="514350" indent="-514350"/>
            <a:r>
              <a:rPr lang="sr-Latn-RS" sz="3200" b="1" dirty="0" smtClean="0"/>
              <a:t>SU </a:t>
            </a:r>
            <a:r>
              <a:rPr lang="sr-Latn-RS" sz="3200" b="1" dirty="0" smtClean="0">
                <a:solidFill>
                  <a:srgbClr val="FF0000"/>
                </a:solidFill>
              </a:rPr>
              <a:t>BILO KOJE DVE PRISUTNE OSOBE </a:t>
            </a:r>
          </a:p>
          <a:p>
            <a:pPr marL="514350" indent="-514350"/>
            <a:r>
              <a:rPr lang="sr-Latn-RS" sz="3200" b="1" dirty="0" smtClean="0">
                <a:solidFill>
                  <a:srgbClr val="FF0000"/>
                </a:solidFill>
              </a:rPr>
              <a:t>ROĐENE ISTOG DATUMA</a:t>
            </a:r>
            <a:r>
              <a:rPr lang="sr-Latn-RS" sz="3200" b="1" dirty="0" smtClean="0"/>
              <a:t> NEGO DA NISU?</a:t>
            </a:r>
          </a:p>
          <a:p>
            <a:pPr marL="514350" indent="-514350" algn="ctr"/>
            <a:r>
              <a:rPr lang="sr-Latn-RS" sz="7200" b="1" dirty="0" smtClean="0">
                <a:solidFill>
                  <a:srgbClr val="00B050"/>
                </a:solidFill>
              </a:rPr>
              <a:t>23</a:t>
            </a:r>
            <a:endParaRPr lang="en-US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142852"/>
            <a:ext cx="9445680" cy="586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pc="-1" dirty="0" smtClean="0">
                <a:solidFill>
                  <a:srgbClr val="558ED5"/>
                </a:solidFill>
                <a:latin typeface="Calibri"/>
              </a:rPr>
              <a:t>EGZOTIČNE TEHNOLOGIJE KRIPTOANALIZE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DNK MODELIRANjE (NAPAD NA KRIPTOSISTEME KOJI KORISTE NP-POTPUNE PROBLEME KAO MODEL)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UMESTO DOSADAŠNjEG VREDNOVANJA KRIPTOSISTEMA TIPA “AKO PRETPOSTAVIMO DA NEPRIJATELj IMA MILION PROCESORA KOJI IMAJU PROCESORSKU MOĆ OD MILION OPERACIJA U SEKUNDI...”</a:t>
            </a:r>
            <a:endParaRPr lang="en-US" sz="3200" b="1" dirty="0"/>
          </a:p>
        </p:txBody>
      </p:sp>
      <p:pic>
        <p:nvPicPr>
          <p:cNvPr id="71682" name="Picture 2" descr="Image result for DNK FOR DIRECTED HAMILTON P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88913"/>
            <a:ext cx="4357718" cy="47533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32" y="2559602"/>
            <a:ext cx="9144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PRETPOSTAVIMO DA NEPRIJATELj IMA HILjADU SUDOVA ZA FERMENTACIJU, SVAKI KAPACITETA 20.000 LITARA...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468000"/>
            <a:ext cx="822636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558ED5"/>
                </a:solidFill>
                <a:latin typeface="Calibri"/>
                <a:ea typeface="DejaVu Sans"/>
              </a:rPr>
              <a:t>FABRIČKE GREŠKE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0" y="1566720"/>
            <a:ext cx="9140760" cy="28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PROPUSTI U DIZAJNU ŠIFARSKOG SISTEMA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NEDOSTATAK ILI IZOSTANAK NEZAVISNE EVAULACIJE ŠIFARSKOG SISTEMA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TEHNOLOŠKI HENDIKEP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UGRAĐENA SLABOST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65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KVANTNI NAPAD NA KRIPTOSISTEME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KORISTE AŠTAJNOV PRINCIP DUALNOSTI TALAS-ČESTICA. TALAS ISTOVREMENO MOŽE DA POSTOJI (ZAUZIMA) VIŠE STANjA, A ČESTICA JE UVEK U JEDNOM STANjU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ZA RAZLIKU OD KLASIČNOG RAČUNARA KOJI MOŽE DA POSTAVI SAMO JEDNO STANjE SVOG ELEMENTA U TRENUTKU, KVANTNI RAČUNAR IMA INTERNU TALASNU FUNKCIJU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270360"/>
            <a:ext cx="9445680" cy="65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KVANTNI NAPAD NA KRIPTOSISTEME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TA TALASNA FUNKCIJA JE SUPERPOZICIJA SVIH MOGUĆIH STANjA.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TO OMOGUĆAVA KVANTNOM RAČUNARU DA FAKTORIŠE U POLINOMIJALNOM VREMENU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/>
              <a:t> IDEALAN ZA PROVALjIVANJE KRIPTOSISTEMA ZASNOVANIM NA FAKTORSKIM JEDNOSMERNIM FUNKCIJAMA ILI DISKRETNIM LOGARITAMSKIM </a:t>
            </a:r>
            <a:r>
              <a:rPr lang="sr-Latn-RS" sz="3200" b="1" dirty="0" smtClean="0">
                <a:solidFill>
                  <a:schemeClr val="bg1"/>
                </a:solidFill>
              </a:rPr>
              <a:t>PROBLEMIMA.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8" y="822900"/>
            <a:ext cx="9140855" cy="574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71414"/>
            <a:ext cx="9445680" cy="1071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POVRATAK U REALNOST</a:t>
            </a:r>
          </a:p>
          <a:p>
            <a:pPr algn="ctr">
              <a:lnSpc>
                <a:spcPct val="100000"/>
              </a:lnSpc>
            </a:pPr>
            <a:r>
              <a:rPr lang="sr-Latn-RS" sz="4000" b="1" spc="-1" dirty="0" smtClean="0">
                <a:solidFill>
                  <a:srgbClr val="558ED5"/>
                </a:solidFill>
                <a:latin typeface="Calibri"/>
              </a:rPr>
              <a:t>REALNA VREMENSKA DIMENZIJA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00174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VRSTA INFORMACIJE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PERIOD TAJNOSTI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TAKTI</a:t>
                      </a:r>
                      <a:r>
                        <a:rPr lang="sr-Latn-RS" sz="3200" b="1" dirty="0" smtClean="0"/>
                        <a:t>ČKA</a:t>
                      </a:r>
                      <a:r>
                        <a:rPr lang="sr-Latn-RS" sz="3200" b="1" baseline="0" dirty="0" smtClean="0"/>
                        <a:t> VOJNA INFORMACIJA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MINUTI/SATI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NOVI PROIZVOD/SPAJANjE KOMPANIJA, PROMENA MONETARNE POLITIKE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3200" b="1" dirty="0" smtClean="0"/>
                    </a:p>
                    <a:p>
                      <a:pPr algn="ctr"/>
                      <a:endParaRPr lang="sr-Latn-RS" sz="3200" b="1" dirty="0" smtClean="0"/>
                    </a:p>
                    <a:p>
                      <a:pPr algn="ctr"/>
                      <a:r>
                        <a:rPr lang="sr-Latn-RS" sz="3200" b="1" dirty="0" smtClean="0"/>
                        <a:t>DANI/NEDELjE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-152280" y="71414"/>
            <a:ext cx="9445680" cy="1071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trike="noStrike" spc="-1" dirty="0" smtClean="0">
                <a:solidFill>
                  <a:srgbClr val="558ED5"/>
                </a:solidFill>
                <a:latin typeface="Calibri"/>
              </a:rPr>
              <a:t>POVRATAK U REALNOST</a:t>
            </a:r>
          </a:p>
          <a:p>
            <a:pPr algn="ctr">
              <a:lnSpc>
                <a:spcPct val="100000"/>
              </a:lnSpc>
            </a:pPr>
            <a:r>
              <a:rPr lang="sr-Latn-RS" sz="4000" b="1" spc="-1" dirty="0" smtClean="0">
                <a:solidFill>
                  <a:srgbClr val="558ED5"/>
                </a:solidFill>
                <a:latin typeface="Calibri"/>
              </a:rPr>
              <a:t>REALNA VREMENSKA DIMENZIJA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00174"/>
          <a:ext cx="9144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44291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VRSTA INFORMACIJE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PERIOD TAJNOSTI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INDUSTRIJSKE TAJNE (NPR</a:t>
                      </a:r>
                      <a:r>
                        <a:rPr lang="sr-Latn-RS" sz="3200" b="1" baseline="0" dirty="0" smtClean="0"/>
                        <a:t>. RECEPT ZA KOKA KOLU)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3200" b="1" dirty="0" smtClean="0"/>
                    </a:p>
                    <a:p>
                      <a:pPr algn="ctr"/>
                      <a:r>
                        <a:rPr lang="sr-Latn-RS" sz="3200" b="1" dirty="0" smtClean="0"/>
                        <a:t>VIŠE DECENIJA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IDENTITETI ŠPIJUNA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VIŠE OD 50 GODINA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DIPLOMATSKE TAJNE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/>
                        <a:t>VIŠE OD 65 GODINA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71414"/>
            <a:ext cx="9144000" cy="1071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4000" b="1" spc="-1" dirty="0" smtClean="0">
                <a:solidFill>
                  <a:srgbClr val="558ED5"/>
                </a:solidFill>
                <a:latin typeface="Calibri"/>
              </a:rPr>
              <a:t>SVI TI BROJEVI U STVARNOM SVETU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79874" name="Picture 2" descr="Image result for ANTI TANK M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856128"/>
            <a:ext cx="3500462" cy="4673298"/>
          </a:xfrm>
          <a:prstGeom prst="rect">
            <a:avLst/>
          </a:prstGeom>
          <a:noFill/>
        </p:spPr>
      </p:pic>
      <p:sp>
        <p:nvSpPr>
          <p:cNvPr id="5" name="CustomShape 1"/>
          <p:cNvSpPr/>
          <p:nvPr/>
        </p:nvSpPr>
        <p:spPr>
          <a:xfrm>
            <a:off x="120" y="1571612"/>
            <a:ext cx="9143880" cy="1071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7200" b="1" spc="-1" dirty="0" smtClean="0">
                <a:solidFill>
                  <a:srgbClr val="FF0000"/>
                </a:solidFill>
                <a:latin typeface="Calibri"/>
              </a:rPr>
              <a:t>NE ZNAČE NIŠTA!</a:t>
            </a:r>
            <a:endParaRPr lang="en-US" sz="72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-9372" y="3571876"/>
            <a:ext cx="9153372" cy="1071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r-Latn-RS" sz="7200" b="1" spc="-1" smtClean="0">
                <a:solidFill>
                  <a:srgbClr val="FF0000"/>
                </a:solidFill>
                <a:latin typeface="Calibri"/>
              </a:rPr>
              <a:t>MINE UBIJAJU,</a:t>
            </a:r>
            <a:endParaRPr lang="sr-Latn-RS" sz="7200" b="1" spc="-1" dirty="0" smtClean="0">
              <a:solidFill>
                <a:srgbClr val="FF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sr-Latn-RS" sz="7200" b="1" strike="noStrike" spc="-1" dirty="0" smtClean="0">
                <a:solidFill>
                  <a:srgbClr val="FF0000"/>
                </a:solidFill>
                <a:latin typeface="Calibri"/>
              </a:rPr>
              <a:t>ŠIFRE SE PROVALjUJU</a:t>
            </a:r>
            <a:endParaRPr lang="en-US" sz="72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5"/>
          <p:cNvPicPr/>
          <p:nvPr/>
        </p:nvPicPr>
        <p:blipFill>
          <a:blip r:embed="rId2"/>
          <a:stretch/>
        </p:blipFill>
        <p:spPr>
          <a:xfrm>
            <a:off x="990720" y="42840"/>
            <a:ext cx="6854760" cy="681192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10"/>
          <p:cNvPicPr/>
          <p:nvPr/>
        </p:nvPicPr>
        <p:blipFill>
          <a:blip r:embed="rId3"/>
          <a:stretch/>
        </p:blipFill>
        <p:spPr>
          <a:xfrm>
            <a:off x="0" y="380880"/>
            <a:ext cx="9140760" cy="609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468000"/>
            <a:ext cx="822636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558ED5"/>
                </a:solidFill>
                <a:latin typeface="Calibri"/>
                <a:ea typeface="DejaVu Sans"/>
              </a:rPr>
              <a:t>INSAJDERSKE INFORMACIJE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0" y="1740240"/>
            <a:ext cx="9140760" cy="28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REZULTAT ŠPIJUNAŽE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SLUČAJNI ODLIV INFORMACIJA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PREBEZI I DUPLI AGENTI</a:t>
            </a:r>
            <a:endParaRPr lang="en-US" sz="3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REZULTAT “GUMENOG CREVA”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457200" y="154196"/>
            <a:ext cx="822636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 smtClean="0">
                <a:solidFill>
                  <a:srgbClr val="558ED5"/>
                </a:solidFill>
                <a:latin typeface="Calibri"/>
                <a:ea typeface="DejaVu Sans"/>
              </a:rPr>
              <a:t>POZNAT OTVORENI SAD</a:t>
            </a:r>
            <a:r>
              <a:rPr lang="sr-Latn-RS" sz="4800" b="1" strike="noStrike" spc="-1" dirty="0" smtClean="0">
                <a:solidFill>
                  <a:srgbClr val="558ED5"/>
                </a:solidFill>
                <a:latin typeface="Calibri"/>
                <a:ea typeface="DejaVu Sans"/>
              </a:rPr>
              <a:t>RŽAJ</a:t>
            </a:r>
            <a:endParaRPr lang="en-US" sz="48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0" y="1214422"/>
            <a:ext cx="9140760" cy="3429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r-Latn-RS" sz="36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POZNAT (DEO) OTVORENOG SADRŽAJA U REALNOM VREMENU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3600" b="1" strike="noStrike" spc="-1" dirty="0" smtClean="0">
                <a:solidFill>
                  <a:srgbClr val="000000"/>
                </a:solidFill>
                <a:latin typeface="Calibri"/>
              </a:rPr>
              <a:t> PODMETNUT POZNATI OTVORENI SADRŽAJ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REZULTAT ŠPIJUNAŽE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SLUČAJNI ODLIV </a:t>
            </a:r>
            <a:r>
              <a:rPr lang="en-US" sz="3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INFORMACIJA</a:t>
            </a:r>
            <a:r>
              <a:rPr lang="sr-Latn-RS" sz="3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/NEBRIGA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r-Latn-RS" sz="36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RETROAKTIVNO POZNAT OTVORENI SADRŽAJ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468000"/>
            <a:ext cx="822636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558ED5"/>
                </a:solidFill>
                <a:latin typeface="Calibri"/>
                <a:ea typeface="DejaVu Sans"/>
              </a:rPr>
              <a:t>PRESRETNUTI </a:t>
            </a:r>
            <a:r>
              <a:rPr lang="en-US" sz="4800" b="1" strike="noStrike" spc="-1" dirty="0" err="1">
                <a:solidFill>
                  <a:srgbClr val="558ED5"/>
                </a:solidFill>
                <a:latin typeface="Calibri"/>
                <a:ea typeface="DejaVu Sans"/>
              </a:rPr>
              <a:t>KljUČEVI</a:t>
            </a:r>
            <a:endParaRPr lang="en-US" sz="4800" b="0" strike="noStrike" spc="-1" dirty="0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0" y="1740240"/>
            <a:ext cx="9140760" cy="28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SLABOST MEHANIZMA RAZMENE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KLjUČEVA</a:t>
            </a: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REZULTAT ŠPIJUNAŽE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SLUČAJNI ODLIV INFORMACIJA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PREBEZI I DUPLI AGENTI</a:t>
            </a:r>
            <a:endParaRPr lang="en-US" sz="3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REZULTAT “GUMENOG CREVA”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914076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PROVALA ALGORITMA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1440" y="463680"/>
            <a:ext cx="9140760" cy="59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REPLIKACIJA OPREME</a:t>
            </a:r>
            <a:endParaRPr lang="en-US" sz="40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SIMULACIONA APROKSIMACIJA</a:t>
            </a:r>
            <a:endParaRPr lang="en-US" sz="4000" b="0" strike="noStrike" spc="-1">
              <a:latin typeface="Arial"/>
            </a:endParaRPr>
          </a:p>
          <a:p>
            <a:pPr marL="457200" lvl="1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POSTIZANjE REZULTATA U KRITIČNOM VREMENU</a:t>
            </a:r>
            <a:endParaRPr lang="en-US" sz="4000" b="0" strike="noStrike" spc="-1">
              <a:latin typeface="Arial"/>
            </a:endParaRPr>
          </a:p>
          <a:p>
            <a:pPr marL="457200" lvl="1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REZULTAT ŠPIJUNAŽE</a:t>
            </a:r>
            <a:endParaRPr lang="en-US" sz="4000" b="0" strike="noStrike" spc="-1">
              <a:latin typeface="Arial"/>
            </a:endParaRPr>
          </a:p>
          <a:p>
            <a:pPr marL="457200" lvl="1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SLUČAJNI ODLIV</a:t>
            </a:r>
            <a:endParaRPr lang="en-US" sz="4000" b="0" strike="noStrike" spc="-1">
              <a:latin typeface="Arial"/>
            </a:endParaRPr>
          </a:p>
          <a:p>
            <a:pPr marL="457200" lvl="1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REZULTAT GUMENOG CREVA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-152280" y="198360"/>
            <a:ext cx="94456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558ED5"/>
                </a:solidFill>
                <a:latin typeface="Calibri"/>
                <a:ea typeface="DejaVu Sans"/>
              </a:rPr>
              <a:t>TEHNIKE NAPADA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-91440" y="838080"/>
            <a:ext cx="9417240" cy="56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“SAMO ŠIFRAT”</a:t>
            </a:r>
            <a:endParaRPr lang="en-US" sz="40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“POZNAT OTVORENI TEKST”</a:t>
            </a:r>
            <a:endParaRPr lang="en-US" sz="40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“ODABRANI OTVORENI TEKST”</a:t>
            </a:r>
            <a:endParaRPr lang="en-US" sz="40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PRILAGODLjIV OTVORENI TEKST”</a:t>
            </a:r>
            <a:endParaRPr lang="en-US" sz="40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“ODABRANI ŠIFRAT”</a:t>
            </a:r>
            <a:endParaRPr lang="en-US" sz="40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“ODABRANI KljUČ”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32">
                                            <p:txEl>
                                              <p:pRg st="9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1446</Words>
  <Application>LibreOffice/6.0.7.3$Linux_X86_64 LibreOffice_project/00m0$Build-3</Application>
  <PresentationFormat>On-screen Show (4:3)</PresentationFormat>
  <Paragraphs>304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Office Theme</vt:lpstr>
      <vt:lpstr>Office Theme</vt:lpstr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Julian</dc:creator>
  <dc:description/>
  <cp:lastModifiedBy>Windows User</cp:lastModifiedBy>
  <cp:revision>291</cp:revision>
  <dcterms:created xsi:type="dcterms:W3CDTF">2013-08-21T19:17:07Z</dcterms:created>
  <dcterms:modified xsi:type="dcterms:W3CDTF">2019-09-08T18:10:26Z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41</vt:i4>
  </property>
</Properties>
</file>